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96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1" r:id="rId7"/>
    <p:sldId id="268" r:id="rId8"/>
    <p:sldId id="269" r:id="rId9"/>
    <p:sldId id="265" r:id="rId10"/>
    <p:sldId id="27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974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4" y="-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D655DAFA-BF5A-46D5-ADF0-5388AFDB0240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E7C31752-DCD2-4075-8DE4-21E4E2694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874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0619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366598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29884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86010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07643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7286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711322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7348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18008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855734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C31752-DCD2-4075-8DE4-21E4E26947DA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972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7044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676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7328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11520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165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58441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7083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81856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5362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7078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62648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4215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6694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36282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11683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00655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1D8A4-D861-4060-9D11-6746211C22A2}" type="datetimeFigureOut">
              <a:rPr lang="he-IL" smtClean="0"/>
              <a:t>כ"ה/סיון/תשפ"א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1CA0B8A-735C-48C9-9853-0BAFBE0DC73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317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2DB95415-B7B0-4A2B-9DFC-3D169516DE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2247" y="566385"/>
            <a:ext cx="7923014" cy="160947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dirty="0">
                <a:latin typeface="Calibri Light (כותרות)"/>
              </a:rPr>
              <a:t>Detecting Region of Interest (ROI) in video stream for autonomous vehicles remote driving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077652F-81FE-4414-8BBF-5870B1A600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567" y="2184330"/>
            <a:ext cx="7766936" cy="1096899"/>
          </a:xfrm>
        </p:spPr>
        <p:txBody>
          <a:bodyPr>
            <a:normAutofit/>
          </a:bodyPr>
          <a:lstStyle/>
          <a:p>
            <a:pPr algn="ctr"/>
            <a:r>
              <a:rPr lang="en-US" sz="3400" b="1">
                <a:solidFill>
                  <a:schemeClr val="tx1"/>
                </a:solidFill>
                <a:latin typeface="Calibri Light (כותרות)"/>
              </a:rPr>
              <a:t>P-2021-058</a:t>
            </a:r>
          </a:p>
          <a:p>
            <a:endParaRPr lang="he-IL" dirty="0">
              <a:solidFill>
                <a:schemeClr val="tx1"/>
              </a:solidFill>
            </a:endParaRPr>
          </a:p>
        </p:txBody>
      </p: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496675" y="1289955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6AF3D595-248E-46DE-831A-B3B8D72E66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2000"/>
          </a:blip>
          <a:stretch>
            <a:fillRect/>
          </a:stretch>
        </p:blipFill>
        <p:spPr>
          <a:xfrm>
            <a:off x="7621" y="3048000"/>
            <a:ext cx="6996641" cy="3845213"/>
          </a:xfrm>
          <a:prstGeom prst="rect">
            <a:avLst/>
          </a:prstGeom>
          <a:effectLst>
            <a:softEdge rad="660400"/>
          </a:effectLst>
        </p:spPr>
      </p:pic>
    </p:spTree>
    <p:extLst>
      <p:ext uri="{BB962C8B-B14F-4D97-AF65-F5344CB8AC3E}">
        <p14:creationId xmlns:p14="http://schemas.microsoft.com/office/powerpoint/2010/main" val="3858271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Results - 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18B663CD-BFD0-4774-8288-A2371BB6C444}"/>
              </a:ext>
            </a:extLst>
          </p:cNvPr>
          <p:cNvSpPr txBox="1"/>
          <p:nvPr/>
        </p:nvSpPr>
        <p:spPr>
          <a:xfrm>
            <a:off x="585627" y="775883"/>
            <a:ext cx="11404315" cy="166885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u="sng" dirty="0">
                <a:solidFill>
                  <a:schemeClr val="accent1"/>
                </a:solidFill>
              </a:rPr>
              <a:t>Traffic lights detection on our trained system -</a:t>
            </a:r>
            <a:r>
              <a:rPr lang="en-US" dirty="0"/>
              <a:t> these are the Traffic lights detection results after training on real videos. We trained our system on simulation traffic lights, and It can detect and classify traffic lights on </a:t>
            </a:r>
            <a:r>
              <a:rPr lang="en-US" b="1" dirty="0">
                <a:solidFill>
                  <a:srgbClr val="FF0000"/>
                </a:solidFill>
              </a:rPr>
              <a:t>real videos.</a:t>
            </a:r>
          </a:p>
        </p:txBody>
      </p:sp>
      <p:pic>
        <p:nvPicPr>
          <p:cNvPr id="6" name="frame">
            <a:hlinkClick r:id="" action="ppaction://media"/>
            <a:extLst>
              <a:ext uri="{FF2B5EF4-FFF2-40B4-BE49-F238E27FC236}">
                <a16:creationId xmlns:a16="http://schemas.microsoft.com/office/drawing/2014/main" id="{C4CE1879-D456-4817-8C9D-0E059B050C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8.999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44167" y="2229492"/>
            <a:ext cx="7656253" cy="421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6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Summarize Conclusions 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8C5C1328-838F-4C44-A8D5-544600CB45AE}"/>
              </a:ext>
            </a:extLst>
          </p:cNvPr>
          <p:cNvSpPr txBox="1"/>
          <p:nvPr/>
        </p:nvSpPr>
        <p:spPr>
          <a:xfrm>
            <a:off x="737460" y="1001669"/>
            <a:ext cx="9173548" cy="535531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Upgraded our detection algorithm from YOLOv3 to YOLOv5.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operated a system that can examine the detection results (inputs the detection results and the ground truth data).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trained the network on one class (Traffic lights)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The detection results improved by 53% after the training.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These trained network we created, Can identify this one class (Traffic lights) on real life videos.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endParaRPr lang="en-US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dirty="0"/>
              <a:t>It is much easier to get the training data from simulation videos then labeling the objects in real life videos.</a:t>
            </a:r>
          </a:p>
          <a:p>
            <a:pPr lvl="1"/>
            <a:endParaRPr lang="en-US" dirty="0"/>
          </a:p>
          <a:p>
            <a:pPr lvl="1"/>
            <a:r>
              <a:rPr lang="en-US" b="1" u="sng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Main point :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>
                <a:solidFill>
                  <a:schemeClr val="accent6"/>
                </a:solidFill>
              </a:rPr>
              <a:t>we can train a network on simulation data and use it to detect objects in real life.</a:t>
            </a:r>
          </a:p>
          <a:p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756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132F3FDC-7392-4AD2-87F8-BC101CCBB9D8}"/>
              </a:ext>
            </a:extLst>
          </p:cNvPr>
          <p:cNvSpPr txBox="1"/>
          <p:nvPr/>
        </p:nvSpPr>
        <p:spPr>
          <a:xfrm>
            <a:off x="994997" y="2833077"/>
            <a:ext cx="5487083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u="sng" dirty="0">
                <a:latin typeface="Calibri Light (כותרות)"/>
              </a:rPr>
              <a:t>Supervisors</a:t>
            </a:r>
            <a:r>
              <a:rPr lang="en-US" sz="2400" b="1" dirty="0">
                <a:latin typeface="Calibri Light (כותרות)"/>
              </a:rPr>
              <a:t>:</a:t>
            </a:r>
          </a:p>
          <a:p>
            <a:endParaRPr lang="en-US" sz="2400" dirty="0">
              <a:latin typeface="Calibri Light (כותרות)"/>
            </a:endParaRPr>
          </a:p>
          <a:p>
            <a:endParaRPr lang="en-US" sz="2400" dirty="0">
              <a:latin typeface="Calibri Light (כותרות)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 (כותרות)"/>
              </a:rPr>
              <a:t>Prof. Ofer Hadar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 (כותרות)"/>
              </a:rPr>
              <a:t>Mr. Raz Birman</a:t>
            </a:r>
          </a:p>
          <a:p>
            <a:endParaRPr lang="he-IL" sz="2400" dirty="0">
              <a:latin typeface="Calibri Light (כותרות)"/>
            </a:endParaRPr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3C99621D-1A72-4DE2-A638-C069A22BDA47}"/>
              </a:ext>
            </a:extLst>
          </p:cNvPr>
          <p:cNvSpPr txBox="1"/>
          <p:nvPr/>
        </p:nvSpPr>
        <p:spPr>
          <a:xfrm>
            <a:off x="994997" y="467360"/>
            <a:ext cx="5487083" cy="206550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u="sng" dirty="0">
                <a:latin typeface="Calibri Light (כותרות)"/>
              </a:rPr>
              <a:t>Students</a:t>
            </a:r>
            <a:r>
              <a:rPr lang="en-US" sz="2400" dirty="0">
                <a:latin typeface="Calibri Light (כותרות)"/>
              </a:rPr>
              <a:t> : </a:t>
            </a:r>
          </a:p>
          <a:p>
            <a:endParaRPr lang="en-US" sz="2400" dirty="0">
              <a:latin typeface="Calibri Light (כותרות)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 (כותרות)"/>
              </a:rPr>
              <a:t>Omri Solomon, 311499883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Calibri Light (כותרות)"/>
              </a:rPr>
              <a:t>Tomer Zahavi, 204366744</a:t>
            </a:r>
            <a:endParaRPr lang="he-IL" sz="2400" dirty="0">
              <a:latin typeface="Calibri Light (כותרות)"/>
            </a:endParaRP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81184161-DB4F-4720-A38F-626E35A2801F}"/>
              </a:ext>
            </a:extLst>
          </p:cNvPr>
          <p:cNvSpPr txBox="1"/>
          <p:nvPr/>
        </p:nvSpPr>
        <p:spPr>
          <a:xfrm>
            <a:off x="842597" y="5490057"/>
            <a:ext cx="5487083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latin typeface="Calibri Light (כותרות)"/>
              </a:rPr>
              <a:t>Taking part in a collaboration with Andromeda Consortium </a:t>
            </a:r>
          </a:p>
          <a:p>
            <a:endParaRPr lang="he-IL" sz="2400" dirty="0">
              <a:latin typeface="Calibri Light (כותרות)"/>
            </a:endParaRPr>
          </a:p>
        </p:txBody>
      </p:sp>
    </p:spTree>
    <p:extLst>
      <p:ext uri="{BB962C8B-B14F-4D97-AF65-F5344CB8AC3E}">
        <p14:creationId xmlns:p14="http://schemas.microsoft.com/office/powerpoint/2010/main" val="2540815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9" y="267549"/>
            <a:ext cx="533954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Introduction</a:t>
            </a:r>
            <a:r>
              <a:rPr lang="en-US" sz="3200" b="1" dirty="0">
                <a:solidFill>
                  <a:schemeClr val="tx1">
                    <a:lumMod val="75000"/>
                  </a:schemeClr>
                </a:solidFill>
              </a:rPr>
              <a:t> 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4C87AC44-8ABB-4A41-98DE-AC22031B6A9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3000"/>
          </a:blip>
          <a:stretch>
            <a:fillRect/>
          </a:stretch>
        </p:blipFill>
        <p:spPr>
          <a:xfrm>
            <a:off x="7660839" y="4351256"/>
            <a:ext cx="4531161" cy="2515211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31722912-7592-4CBF-8ADF-FB3B46FFCB43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1000"/>
          </a:blip>
          <a:stretch>
            <a:fillRect/>
          </a:stretch>
        </p:blipFill>
        <p:spPr>
          <a:xfrm>
            <a:off x="7341640" y="17902"/>
            <a:ext cx="4930812" cy="2531150"/>
          </a:xfrm>
          <a:prstGeom prst="rect">
            <a:avLst/>
          </a:prstGeom>
        </p:spPr>
      </p:pic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3C99621D-1A72-4DE2-A638-C069A22BDA47}"/>
              </a:ext>
            </a:extLst>
          </p:cNvPr>
          <p:cNvSpPr txBox="1"/>
          <p:nvPr/>
        </p:nvSpPr>
        <p:spPr>
          <a:xfrm>
            <a:off x="741441" y="831819"/>
            <a:ext cx="8878468" cy="114340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/>
              <a:t>The project is taking part of a collaboration with Andromeda consortium.</a:t>
            </a:r>
            <a:br>
              <a:rPr lang="en-US" dirty="0"/>
            </a:br>
            <a:r>
              <a:rPr lang="en-US" dirty="0"/>
              <a:t> BGU's part in this project is to create efficient means of delivering live streaming videos in real time.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/>
              <a:t>Our part in this project is to: 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Create a video dataset (of regular daily driving) using Cognata simulator. 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Detect and classify important objects using our detection system ( based on CNN - Convolutional Neural Network – YOLOv5).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Compare the detection result to the actual ground truth ( which giving in the simulator output).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dirty="0"/>
              <a:t>Train our network on our own simulation data of Traffic lights and to show we can make the network to classify real Traffic lights 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Calibri Light (כותרות)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he-IL" sz="2400" dirty="0">
              <a:latin typeface="Calibri Light (כותרות)"/>
            </a:endParaRPr>
          </a:p>
        </p:txBody>
      </p:sp>
      <p:cxnSp>
        <p:nvCxnSpPr>
          <p:cNvPr id="23" name="מחבר חץ ישר 22">
            <a:extLst>
              <a:ext uri="{FF2B5EF4-FFF2-40B4-BE49-F238E27FC236}">
                <a16:creationId xmlns:a16="http://schemas.microsoft.com/office/drawing/2014/main" id="{5617DDE6-FC14-488A-BD47-8296BB6C0B90}"/>
              </a:ext>
            </a:extLst>
          </p:cNvPr>
          <p:cNvCxnSpPr>
            <a:cxnSpLocks/>
          </p:cNvCxnSpPr>
          <p:nvPr/>
        </p:nvCxnSpPr>
        <p:spPr>
          <a:xfrm flipV="1">
            <a:off x="9512828" y="2231399"/>
            <a:ext cx="455868" cy="183085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295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9" y="267549"/>
            <a:ext cx="533954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Technical Goals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CE59E649-7766-41BB-AFF4-FA596B4EAA2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</a:blip>
          <a:stretch>
            <a:fillRect/>
          </a:stretch>
        </p:blipFill>
        <p:spPr>
          <a:xfrm>
            <a:off x="7211965" y="79554"/>
            <a:ext cx="4932691" cy="2227253"/>
          </a:xfrm>
          <a:prstGeom prst="rect">
            <a:avLst/>
          </a:prstGeom>
        </p:spPr>
      </p:pic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3C99621D-1A72-4DE2-A638-C069A22BDA47}"/>
              </a:ext>
            </a:extLst>
          </p:cNvPr>
          <p:cNvSpPr txBox="1"/>
          <p:nvPr/>
        </p:nvSpPr>
        <p:spPr>
          <a:xfrm>
            <a:off x="741441" y="831819"/>
            <a:ext cx="8878468" cy="103260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1" u="sng" dirty="0">
                <a:solidFill>
                  <a:schemeClr val="accent1"/>
                </a:solidFill>
              </a:rPr>
              <a:t>Video dataset </a:t>
            </a:r>
            <a:r>
              <a:rPr lang="en-US" dirty="0">
                <a:solidFill>
                  <a:schemeClr val="accent1"/>
                </a:solidFill>
              </a:rPr>
              <a:t>–</a:t>
            </a:r>
            <a:r>
              <a:rPr lang="en-US" dirty="0"/>
              <a:t> Build our own driving videos dataset using Cognata simulator.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1" u="sng" dirty="0">
                <a:solidFill>
                  <a:schemeClr val="accent1"/>
                </a:solidFill>
              </a:rPr>
              <a:t>Detection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–</a:t>
            </a:r>
            <a:r>
              <a:rPr lang="en-US" dirty="0"/>
              <a:t> First, we will train our network to recognize the input objects we entered the simulator. Second, we will operate the YOLOv5 detection algorithm on the simulation's videos (Started on the YOLOv3 system).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u="sng" dirty="0">
                <a:solidFill>
                  <a:schemeClr val="accent1"/>
                </a:solidFill>
              </a:rPr>
              <a:t>Examination</a:t>
            </a:r>
            <a:r>
              <a:rPr lang="en-US" dirty="0">
                <a:solidFill>
                  <a:schemeClr val="accent1"/>
                </a:solidFill>
              </a:rPr>
              <a:t> –</a:t>
            </a:r>
            <a:r>
              <a:rPr lang="en-US" dirty="0"/>
              <a:t>After the detection stage we will examine the detection results with the actual ground truth (we will extract from Cognata simulator)</a:t>
            </a:r>
            <a:br>
              <a:rPr lang="en-US" dirty="0"/>
            </a:br>
            <a:r>
              <a:rPr lang="en-US" dirty="0"/>
              <a:t>in terms mean average precision.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1" u="sng" dirty="0">
                <a:solidFill>
                  <a:schemeClr val="accent1"/>
                </a:solidFill>
              </a:rPr>
              <a:t>Training </a:t>
            </a:r>
            <a:r>
              <a:rPr lang="en-US" dirty="0">
                <a:solidFill>
                  <a:schemeClr val="accent1"/>
                </a:solidFill>
              </a:rPr>
              <a:t> –  </a:t>
            </a:r>
            <a:r>
              <a:rPr lang="en-US" dirty="0"/>
              <a:t>Train our network on our own simulation data of Traffic lights. Finally, Our goal is to show we can train a  CNN network on simulation data and make it to be able to detect </a:t>
            </a:r>
            <a:r>
              <a:rPr lang="en-US" b="1" dirty="0">
                <a:solidFill>
                  <a:srgbClr val="FF0000"/>
                </a:solidFill>
              </a:rPr>
              <a:t>real</a:t>
            </a:r>
            <a:r>
              <a:rPr lang="en-US" dirty="0"/>
              <a:t> traffic lights.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>
              <a:lnSpc>
                <a:spcPct val="200000"/>
              </a:lnSpc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 sz="2400" dirty="0">
              <a:latin typeface="Calibri Light (כותרות)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he-IL" sz="2400" dirty="0">
              <a:latin typeface="Calibri Light (כותרות)"/>
            </a:endParaRPr>
          </a:p>
        </p:txBody>
      </p:sp>
      <p:pic>
        <p:nvPicPr>
          <p:cNvPr id="20" name="droppedImage.png">
            <a:extLst>
              <a:ext uri="{FF2B5EF4-FFF2-40B4-BE49-F238E27FC236}">
                <a16:creationId xmlns:a16="http://schemas.microsoft.com/office/drawing/2014/main" id="{0E08B5FC-13D3-4045-9C5A-264589A247C5}"/>
              </a:ext>
            </a:extLst>
          </p:cNvPr>
          <p:cNvPicPr/>
          <p:nvPr/>
        </p:nvPicPr>
        <p:blipFill>
          <a:blip r:embed="rId5">
            <a:alphaModFix amt="50000"/>
          </a:blip>
          <a:srcRect l="1091" t="850" r="841" b="2097"/>
          <a:stretch>
            <a:fillRect/>
          </a:stretch>
        </p:blipFill>
        <p:spPr>
          <a:xfrm>
            <a:off x="9432224" y="2479788"/>
            <a:ext cx="2759776" cy="2130613"/>
          </a:xfrm>
          <a:prstGeom prst="rect">
            <a:avLst/>
          </a:prstGeom>
          <a:ln w="12700">
            <a:solidFill/>
            <a:miter lim="400000"/>
          </a:ln>
        </p:spPr>
      </p:pic>
      <p:cxnSp>
        <p:nvCxnSpPr>
          <p:cNvPr id="7" name="מחבר חץ ישר 6">
            <a:extLst>
              <a:ext uri="{FF2B5EF4-FFF2-40B4-BE49-F238E27FC236}">
                <a16:creationId xmlns:a16="http://schemas.microsoft.com/office/drawing/2014/main" id="{ACBA530C-4996-4B40-98D8-2EB2EF305461}"/>
              </a:ext>
            </a:extLst>
          </p:cNvPr>
          <p:cNvCxnSpPr/>
          <p:nvPr/>
        </p:nvCxnSpPr>
        <p:spPr>
          <a:xfrm flipV="1">
            <a:off x="6852863" y="831819"/>
            <a:ext cx="359102" cy="2469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מחבר חץ ישר 20">
            <a:extLst>
              <a:ext uri="{FF2B5EF4-FFF2-40B4-BE49-F238E27FC236}">
                <a16:creationId xmlns:a16="http://schemas.microsoft.com/office/drawing/2014/main" id="{82CDF5EB-BE6B-4AE4-8ABC-3457D1E4BB16}"/>
              </a:ext>
            </a:extLst>
          </p:cNvPr>
          <p:cNvCxnSpPr>
            <a:cxnSpLocks/>
          </p:cNvCxnSpPr>
          <p:nvPr/>
        </p:nvCxnSpPr>
        <p:spPr>
          <a:xfrm>
            <a:off x="9332444" y="3335662"/>
            <a:ext cx="1256745" cy="1232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104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9" y="267549"/>
            <a:ext cx="533954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Block Diagram 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76561023-9C9F-4141-91F0-A611E28F2274}"/>
              </a:ext>
            </a:extLst>
          </p:cNvPr>
          <p:cNvSpPr/>
          <p:nvPr/>
        </p:nvSpPr>
        <p:spPr>
          <a:xfrm>
            <a:off x="953771" y="1374708"/>
            <a:ext cx="2888552" cy="120032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9C546F3D-CBBA-4F8E-A4F4-D99855F7201D}"/>
              </a:ext>
            </a:extLst>
          </p:cNvPr>
          <p:cNvSpPr txBox="1"/>
          <p:nvPr/>
        </p:nvSpPr>
        <p:spPr>
          <a:xfrm>
            <a:off x="936759" y="1402775"/>
            <a:ext cx="2517169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Operate a detection system based on </a:t>
            </a:r>
            <a:r>
              <a:rPr lang="en-US" b="1" dirty="0">
                <a:solidFill>
                  <a:schemeClr val="bg1"/>
                </a:solidFill>
              </a:rPr>
              <a:t>YOLOv5 </a:t>
            </a:r>
            <a:r>
              <a:rPr lang="en-US" dirty="0"/>
              <a:t> </a:t>
            </a:r>
            <a:endParaRPr lang="he-IL" dirty="0"/>
          </a:p>
        </p:txBody>
      </p:sp>
      <p:sp>
        <p:nvSpPr>
          <p:cNvPr id="30" name="מלבן 29">
            <a:extLst>
              <a:ext uri="{FF2B5EF4-FFF2-40B4-BE49-F238E27FC236}">
                <a16:creationId xmlns:a16="http://schemas.microsoft.com/office/drawing/2014/main" id="{9491B0B3-150E-48ED-BE8F-FCBD39B2E78D}"/>
              </a:ext>
            </a:extLst>
          </p:cNvPr>
          <p:cNvSpPr/>
          <p:nvPr/>
        </p:nvSpPr>
        <p:spPr>
          <a:xfrm>
            <a:off x="9061093" y="1378265"/>
            <a:ext cx="2884848" cy="120032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grpSp>
        <p:nvGrpSpPr>
          <p:cNvPr id="22" name="קבוצה 21">
            <a:extLst>
              <a:ext uri="{FF2B5EF4-FFF2-40B4-BE49-F238E27FC236}">
                <a16:creationId xmlns:a16="http://schemas.microsoft.com/office/drawing/2014/main" id="{95AF173F-2889-44AC-AE32-19A052866DA2}"/>
              </a:ext>
            </a:extLst>
          </p:cNvPr>
          <p:cNvGrpSpPr/>
          <p:nvPr/>
        </p:nvGrpSpPr>
        <p:grpSpPr>
          <a:xfrm>
            <a:off x="4974716" y="1360675"/>
            <a:ext cx="6807820" cy="1200329"/>
            <a:chOff x="4458337" y="1384064"/>
            <a:chExt cx="6807820" cy="1200329"/>
          </a:xfrm>
        </p:grpSpPr>
        <p:sp>
          <p:nvSpPr>
            <p:cNvPr id="29" name="מלבן 28">
              <a:extLst>
                <a:ext uri="{FF2B5EF4-FFF2-40B4-BE49-F238E27FC236}">
                  <a16:creationId xmlns:a16="http://schemas.microsoft.com/office/drawing/2014/main" id="{5F8BC842-BA6B-4367-99E4-C43C7B657424}"/>
                </a:ext>
              </a:extLst>
            </p:cNvPr>
            <p:cNvSpPr/>
            <p:nvPr/>
          </p:nvSpPr>
          <p:spPr>
            <a:xfrm>
              <a:off x="4458337" y="1384064"/>
              <a:ext cx="2884848" cy="1200329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26" name="תיבת טקסט 25">
              <a:extLst>
                <a:ext uri="{FF2B5EF4-FFF2-40B4-BE49-F238E27FC236}">
                  <a16:creationId xmlns:a16="http://schemas.microsoft.com/office/drawing/2014/main" id="{2A270F44-3654-4C24-91EC-43EEBA33F228}"/>
                </a:ext>
              </a:extLst>
            </p:cNvPr>
            <p:cNvSpPr txBox="1"/>
            <p:nvPr/>
          </p:nvSpPr>
          <p:spPr>
            <a:xfrm>
              <a:off x="8748988" y="1506552"/>
              <a:ext cx="2517169" cy="92333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Train </a:t>
              </a:r>
              <a:r>
                <a:rPr lang="en-US" dirty="0"/>
                <a:t>our network manually on traffic lights simulation data </a:t>
              </a:r>
              <a:endParaRPr lang="he-IL" dirty="0"/>
            </a:p>
          </p:txBody>
        </p:sp>
      </p:grpSp>
      <p:grpSp>
        <p:nvGrpSpPr>
          <p:cNvPr id="39" name="קבוצה 38">
            <a:extLst>
              <a:ext uri="{FF2B5EF4-FFF2-40B4-BE49-F238E27FC236}">
                <a16:creationId xmlns:a16="http://schemas.microsoft.com/office/drawing/2014/main" id="{6F754146-3489-4F43-B2BA-71656B598039}"/>
              </a:ext>
            </a:extLst>
          </p:cNvPr>
          <p:cNvGrpSpPr/>
          <p:nvPr/>
        </p:nvGrpSpPr>
        <p:grpSpPr>
          <a:xfrm>
            <a:off x="4974716" y="3344903"/>
            <a:ext cx="2899391" cy="1200329"/>
            <a:chOff x="4974716" y="3344903"/>
            <a:chExt cx="2899391" cy="1200329"/>
          </a:xfrm>
        </p:grpSpPr>
        <p:sp>
          <p:nvSpPr>
            <p:cNvPr id="37" name="מלבן 36">
              <a:extLst>
                <a:ext uri="{FF2B5EF4-FFF2-40B4-BE49-F238E27FC236}">
                  <a16:creationId xmlns:a16="http://schemas.microsoft.com/office/drawing/2014/main" id="{653634A6-855F-42C0-AF1E-B48ADCC7D113}"/>
                </a:ext>
              </a:extLst>
            </p:cNvPr>
            <p:cNvSpPr/>
            <p:nvPr/>
          </p:nvSpPr>
          <p:spPr>
            <a:xfrm>
              <a:off x="4989259" y="3344903"/>
              <a:ext cx="2884848" cy="1200329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38" name="תיבת טקסט 37">
              <a:extLst>
                <a:ext uri="{FF2B5EF4-FFF2-40B4-BE49-F238E27FC236}">
                  <a16:creationId xmlns:a16="http://schemas.microsoft.com/office/drawing/2014/main" id="{26C2D473-61AE-46E3-B94D-4FFC9EE45AC1}"/>
                </a:ext>
              </a:extLst>
            </p:cNvPr>
            <p:cNvSpPr txBox="1"/>
            <p:nvPr/>
          </p:nvSpPr>
          <p:spPr>
            <a:xfrm>
              <a:off x="4974716" y="3384839"/>
              <a:ext cx="2517169" cy="369332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endParaRPr lang="he-IL" dirty="0"/>
            </a:p>
          </p:txBody>
        </p:sp>
      </p:grpSp>
      <p:grpSp>
        <p:nvGrpSpPr>
          <p:cNvPr id="36" name="קבוצה 35">
            <a:extLst>
              <a:ext uri="{FF2B5EF4-FFF2-40B4-BE49-F238E27FC236}">
                <a16:creationId xmlns:a16="http://schemas.microsoft.com/office/drawing/2014/main" id="{90407B07-22AB-4611-A1A3-FFF73E1BDA9B}"/>
              </a:ext>
            </a:extLst>
          </p:cNvPr>
          <p:cNvGrpSpPr/>
          <p:nvPr/>
        </p:nvGrpSpPr>
        <p:grpSpPr>
          <a:xfrm>
            <a:off x="5056787" y="3349581"/>
            <a:ext cx="6821149" cy="1200329"/>
            <a:chOff x="4984240" y="4361839"/>
            <a:chExt cx="6821149" cy="1200329"/>
          </a:xfrm>
        </p:grpSpPr>
        <p:sp>
          <p:nvSpPr>
            <p:cNvPr id="32" name="מלבן 31">
              <a:extLst>
                <a:ext uri="{FF2B5EF4-FFF2-40B4-BE49-F238E27FC236}">
                  <a16:creationId xmlns:a16="http://schemas.microsoft.com/office/drawing/2014/main" id="{50FC8C91-BAB4-4EE1-8073-B418ECB7C23F}"/>
                </a:ext>
              </a:extLst>
            </p:cNvPr>
            <p:cNvSpPr/>
            <p:nvPr/>
          </p:nvSpPr>
          <p:spPr>
            <a:xfrm>
              <a:off x="8920541" y="4361839"/>
              <a:ext cx="2884848" cy="1200329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>
                <a:solidFill>
                  <a:schemeClr val="bg1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34" name="תיבת טקסט 33">
              <a:extLst>
                <a:ext uri="{FF2B5EF4-FFF2-40B4-BE49-F238E27FC236}">
                  <a16:creationId xmlns:a16="http://schemas.microsoft.com/office/drawing/2014/main" id="{B64C4A3C-FC63-47BA-8B33-1DBF33138964}"/>
                </a:ext>
              </a:extLst>
            </p:cNvPr>
            <p:cNvSpPr txBox="1"/>
            <p:nvPr/>
          </p:nvSpPr>
          <p:spPr>
            <a:xfrm>
              <a:off x="4984240" y="4444766"/>
              <a:ext cx="2517169" cy="923330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Compare</a:t>
              </a:r>
              <a:r>
                <a:rPr lang="en-US" dirty="0"/>
                <a:t> the results before and after training </a:t>
              </a:r>
              <a:endParaRPr lang="he-IL" dirty="0"/>
            </a:p>
          </p:txBody>
        </p:sp>
      </p:grpSp>
      <p:sp>
        <p:nvSpPr>
          <p:cNvPr id="40" name="מלבן 39">
            <a:extLst>
              <a:ext uri="{FF2B5EF4-FFF2-40B4-BE49-F238E27FC236}">
                <a16:creationId xmlns:a16="http://schemas.microsoft.com/office/drawing/2014/main" id="{8782CD05-F465-4FA0-A9D3-CA271746E600}"/>
              </a:ext>
            </a:extLst>
          </p:cNvPr>
          <p:cNvSpPr/>
          <p:nvPr/>
        </p:nvSpPr>
        <p:spPr>
          <a:xfrm>
            <a:off x="962980" y="3374978"/>
            <a:ext cx="2884848" cy="1200329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cxnSp>
        <p:nvCxnSpPr>
          <p:cNvPr id="43" name="מחבר חץ ישר 42">
            <a:extLst>
              <a:ext uri="{FF2B5EF4-FFF2-40B4-BE49-F238E27FC236}">
                <a16:creationId xmlns:a16="http://schemas.microsoft.com/office/drawing/2014/main" id="{07C9EA99-5845-4346-9CED-095FDB5FECAE}"/>
              </a:ext>
            </a:extLst>
          </p:cNvPr>
          <p:cNvCxnSpPr/>
          <p:nvPr/>
        </p:nvCxnSpPr>
        <p:spPr>
          <a:xfrm>
            <a:off x="4017196" y="1962364"/>
            <a:ext cx="79111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מחבר חץ ישר 43">
            <a:extLst>
              <a:ext uri="{FF2B5EF4-FFF2-40B4-BE49-F238E27FC236}">
                <a16:creationId xmlns:a16="http://schemas.microsoft.com/office/drawing/2014/main" id="{82B9CF4D-05B2-4DCC-B6BD-007B1BA63022}"/>
              </a:ext>
            </a:extLst>
          </p:cNvPr>
          <p:cNvCxnSpPr/>
          <p:nvPr/>
        </p:nvCxnSpPr>
        <p:spPr>
          <a:xfrm>
            <a:off x="8063502" y="1940103"/>
            <a:ext cx="79111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מחבר חץ ישר 44">
            <a:extLst>
              <a:ext uri="{FF2B5EF4-FFF2-40B4-BE49-F238E27FC236}">
                <a16:creationId xmlns:a16="http://schemas.microsoft.com/office/drawing/2014/main" id="{CB971CBA-F44B-4C16-B209-8554A78E00CA}"/>
              </a:ext>
            </a:extLst>
          </p:cNvPr>
          <p:cNvCxnSpPr>
            <a:cxnSpLocks/>
          </p:cNvCxnSpPr>
          <p:nvPr/>
        </p:nvCxnSpPr>
        <p:spPr>
          <a:xfrm>
            <a:off x="9338924" y="2615609"/>
            <a:ext cx="0" cy="7292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מחבר חץ ישר 47">
            <a:extLst>
              <a:ext uri="{FF2B5EF4-FFF2-40B4-BE49-F238E27FC236}">
                <a16:creationId xmlns:a16="http://schemas.microsoft.com/office/drawing/2014/main" id="{48ABF4B1-6881-4BCD-8EB8-F63A8ECF71CB}"/>
              </a:ext>
            </a:extLst>
          </p:cNvPr>
          <p:cNvCxnSpPr>
            <a:cxnSpLocks/>
          </p:cNvCxnSpPr>
          <p:nvPr/>
        </p:nvCxnSpPr>
        <p:spPr>
          <a:xfrm flipH="1">
            <a:off x="7990535" y="3935723"/>
            <a:ext cx="8640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מחבר חץ ישר 50">
            <a:extLst>
              <a:ext uri="{FF2B5EF4-FFF2-40B4-BE49-F238E27FC236}">
                <a16:creationId xmlns:a16="http://schemas.microsoft.com/office/drawing/2014/main" id="{BCEAB27B-35F0-4AF8-8F6E-666B6A3E15AC}"/>
              </a:ext>
            </a:extLst>
          </p:cNvPr>
          <p:cNvCxnSpPr>
            <a:cxnSpLocks/>
          </p:cNvCxnSpPr>
          <p:nvPr/>
        </p:nvCxnSpPr>
        <p:spPr>
          <a:xfrm flipH="1">
            <a:off x="3944229" y="3935723"/>
            <a:ext cx="8640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תיבת טקסט 34">
            <a:extLst>
              <a:ext uri="{FF2B5EF4-FFF2-40B4-BE49-F238E27FC236}">
                <a16:creationId xmlns:a16="http://schemas.microsoft.com/office/drawing/2014/main" id="{58790476-874B-40A7-901F-B30C5B0F339E}"/>
              </a:ext>
            </a:extLst>
          </p:cNvPr>
          <p:cNvSpPr txBox="1"/>
          <p:nvPr/>
        </p:nvSpPr>
        <p:spPr>
          <a:xfrm>
            <a:off x="1012037" y="3421971"/>
            <a:ext cx="2517169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Prove </a:t>
            </a:r>
            <a:r>
              <a:rPr lang="en-US" dirty="0"/>
              <a:t>we can train on simulation data and detect in real life</a:t>
            </a:r>
            <a:endParaRPr lang="he-IL" dirty="0"/>
          </a:p>
        </p:txBody>
      </p:sp>
      <p:sp>
        <p:nvSpPr>
          <p:cNvPr id="31" name="תיבת טקסט 30">
            <a:extLst>
              <a:ext uri="{FF2B5EF4-FFF2-40B4-BE49-F238E27FC236}">
                <a16:creationId xmlns:a16="http://schemas.microsoft.com/office/drawing/2014/main" id="{2DDB48C6-94D5-4E2B-B55B-59C900F463B5}"/>
              </a:ext>
            </a:extLst>
          </p:cNvPr>
          <p:cNvSpPr txBox="1"/>
          <p:nvPr/>
        </p:nvSpPr>
        <p:spPr>
          <a:xfrm>
            <a:off x="9175407" y="3374977"/>
            <a:ext cx="2517169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Examine </a:t>
            </a:r>
            <a:r>
              <a:rPr lang="en-US" dirty="0"/>
              <a:t>the detection results and compare to ground truth </a:t>
            </a:r>
            <a:endParaRPr lang="he-IL" dirty="0"/>
          </a:p>
        </p:txBody>
      </p:sp>
      <p:sp>
        <p:nvSpPr>
          <p:cNvPr id="42" name="תיבת טקסט 41">
            <a:extLst>
              <a:ext uri="{FF2B5EF4-FFF2-40B4-BE49-F238E27FC236}">
                <a16:creationId xmlns:a16="http://schemas.microsoft.com/office/drawing/2014/main" id="{B8298C1B-1E51-4FE8-A25D-0315C5DF4355}"/>
              </a:ext>
            </a:extLst>
          </p:cNvPr>
          <p:cNvSpPr txBox="1"/>
          <p:nvPr/>
        </p:nvSpPr>
        <p:spPr>
          <a:xfrm>
            <a:off x="5154661" y="1483163"/>
            <a:ext cx="2517169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Build </a:t>
            </a:r>
            <a:r>
              <a:rPr lang="en-US" dirty="0"/>
              <a:t>dataset using Cognata and get the data for training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89419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Preformed experiments -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EA4D021-EF48-445C-A64D-26DD9E74A3AB}"/>
              </a:ext>
            </a:extLst>
          </p:cNvPr>
          <p:cNvSpPr txBox="1"/>
          <p:nvPr/>
        </p:nvSpPr>
        <p:spPr>
          <a:xfrm>
            <a:off x="798849" y="768988"/>
            <a:ext cx="8163641" cy="443884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u="sng" dirty="0">
                <a:solidFill>
                  <a:schemeClr val="accent1"/>
                </a:solidFill>
              </a:rPr>
              <a:t>Stage 1 - operate YOLOv5 :</a:t>
            </a:r>
            <a:r>
              <a:rPr lang="en-US" dirty="0"/>
              <a:t> we succeeded to operate the latest version of YOLO detection system - the YOLOv5. Then, make the object detection on simulation videos we have created. The network in this stage (before training) is pre trained on some objects. </a:t>
            </a:r>
          </a:p>
          <a:p>
            <a:pPr>
              <a:lnSpc>
                <a:spcPct val="200000"/>
              </a:lnSpc>
            </a:pPr>
            <a:endParaRPr lang="en-US" b="1" u="sng" dirty="0">
              <a:solidFill>
                <a:schemeClr val="accent1"/>
              </a:solidFill>
            </a:endParaRPr>
          </a:p>
          <a:p>
            <a:pPr>
              <a:lnSpc>
                <a:spcPct val="200000"/>
              </a:lnSpc>
            </a:pPr>
            <a:endParaRPr lang="en-US" b="1" u="sng" dirty="0">
              <a:solidFill>
                <a:schemeClr val="accent1"/>
              </a:solidFill>
            </a:endParaRPr>
          </a:p>
          <a:p>
            <a:pPr>
              <a:lnSpc>
                <a:spcPct val="200000"/>
              </a:lnSpc>
            </a:pPr>
            <a:endParaRPr lang="en-US" b="1" u="sng" dirty="0">
              <a:solidFill>
                <a:schemeClr val="accent1"/>
              </a:solidFill>
            </a:endParaRPr>
          </a:p>
          <a:p>
            <a:pPr>
              <a:lnSpc>
                <a:spcPct val="200000"/>
              </a:lnSpc>
            </a:pPr>
            <a:endParaRPr lang="en-US" b="1" u="sng" dirty="0">
              <a:solidFill>
                <a:schemeClr val="accent1"/>
              </a:solidFill>
            </a:endParaRPr>
          </a:p>
        </p:txBody>
      </p:sp>
      <p:pic>
        <p:nvPicPr>
          <p:cNvPr id="6" name="CognataCamera - bus">
            <a:hlinkClick r:id="" action="ppaction://media"/>
            <a:extLst>
              <a:ext uri="{FF2B5EF4-FFF2-40B4-BE49-F238E27FC236}">
                <a16:creationId xmlns:a16="http://schemas.microsoft.com/office/drawing/2014/main" id="{DAA10188-9680-4199-BE92-3E36CE9EF0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338" y="3261094"/>
            <a:ext cx="5651666" cy="3179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017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Preformed experiments -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EA4D021-EF48-445C-A64D-26DD9E74A3AB}"/>
              </a:ext>
            </a:extLst>
          </p:cNvPr>
          <p:cNvSpPr txBox="1"/>
          <p:nvPr/>
        </p:nvSpPr>
        <p:spPr>
          <a:xfrm>
            <a:off x="669048" y="794335"/>
            <a:ext cx="8163641" cy="22228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u="sng" dirty="0">
                <a:solidFill>
                  <a:schemeClr val="accent1"/>
                </a:solidFill>
              </a:rPr>
              <a:t>Stage 2 – Examination :</a:t>
            </a:r>
            <a:r>
              <a:rPr lang="en-US" dirty="0"/>
              <a:t> Extracted the detection results form our detection system, Extracted the ground truth objects data from Cognata, Compered the results and declared of the detection accuracy.</a:t>
            </a:r>
          </a:p>
          <a:p>
            <a:pPr>
              <a:lnSpc>
                <a:spcPct val="200000"/>
              </a:lnSpc>
            </a:pPr>
            <a:r>
              <a:rPr lang="en-US" dirty="0"/>
              <a:t>Example of the results for one simulation : 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ABD4C2C3-A5A6-4ECB-AD71-633E182726F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2000"/>
          </a:blip>
          <a:stretch>
            <a:fillRect/>
          </a:stretch>
        </p:blipFill>
        <p:spPr>
          <a:xfrm>
            <a:off x="8595973" y="-15947"/>
            <a:ext cx="3688301" cy="2613338"/>
          </a:xfrm>
          <a:prstGeom prst="rect">
            <a:avLst/>
          </a:prstGeom>
        </p:spPr>
      </p:pic>
      <p:pic>
        <p:nvPicPr>
          <p:cNvPr id="22" name="תמונה 21">
            <a:extLst>
              <a:ext uri="{FF2B5EF4-FFF2-40B4-BE49-F238E27FC236}">
                <a16:creationId xmlns:a16="http://schemas.microsoft.com/office/drawing/2014/main" id="{C23B93AB-862E-4CC6-B6E7-E17BB4EE37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754" y="2995042"/>
            <a:ext cx="5224774" cy="3811258"/>
          </a:xfrm>
          <a:prstGeom prst="rect">
            <a:avLst/>
          </a:prstGeom>
        </p:spPr>
      </p:pic>
      <p:graphicFrame>
        <p:nvGraphicFramePr>
          <p:cNvPr id="5" name="טבלה 5">
            <a:extLst>
              <a:ext uri="{FF2B5EF4-FFF2-40B4-BE49-F238E27FC236}">
                <a16:creationId xmlns:a16="http://schemas.microsoft.com/office/drawing/2014/main" id="{43A63CED-F982-40A8-A1CC-4678E8273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383480"/>
              </p:ext>
            </p:extLst>
          </p:nvPr>
        </p:nvGraphicFramePr>
        <p:xfrm>
          <a:off x="6521752" y="3479337"/>
          <a:ext cx="5112774" cy="2947325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1704258">
                  <a:extLst>
                    <a:ext uri="{9D8B030D-6E8A-4147-A177-3AD203B41FA5}">
                      <a16:colId xmlns:a16="http://schemas.microsoft.com/office/drawing/2014/main" val="2991465335"/>
                    </a:ext>
                  </a:extLst>
                </a:gridCol>
                <a:gridCol w="1704258">
                  <a:extLst>
                    <a:ext uri="{9D8B030D-6E8A-4147-A177-3AD203B41FA5}">
                      <a16:colId xmlns:a16="http://schemas.microsoft.com/office/drawing/2014/main" val="759122155"/>
                    </a:ext>
                  </a:extLst>
                </a:gridCol>
                <a:gridCol w="1704258">
                  <a:extLst>
                    <a:ext uri="{9D8B030D-6E8A-4147-A177-3AD203B41FA5}">
                      <a16:colId xmlns:a16="http://schemas.microsoft.com/office/drawing/2014/main" val="280143886"/>
                    </a:ext>
                  </a:extLst>
                </a:gridCol>
              </a:tblGrid>
              <a:tr h="460569"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Detected</a:t>
                      </a:r>
                      <a:endParaRPr lang="he-IL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Ground truth</a:t>
                      </a:r>
                      <a:endParaRPr lang="he-IL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Class</a:t>
                      </a:r>
                      <a:endParaRPr lang="he-IL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23953"/>
                  </a:ext>
                </a:extLst>
              </a:tr>
              <a:tr h="736884"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51 (tp:51, fp:0)</a:t>
                      </a:r>
                    </a:p>
                    <a:p>
                      <a:pPr algn="ctr"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60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dirty="0"/>
                        <a:t>Bus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283438"/>
                  </a:ext>
                </a:extLst>
              </a:tr>
              <a:tr h="799234">
                <a:tc>
                  <a:txBody>
                    <a:bodyPr/>
                    <a:lstStyle/>
                    <a:p>
                      <a:pPr marL="0" marR="0" lvl="0" indent="0" algn="ctr" defTabSz="45720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113 (tp:109, fp:4)</a:t>
                      </a:r>
                    </a:p>
                    <a:p>
                      <a:pPr rtl="1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113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dirty="0"/>
                        <a:t>Car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490035"/>
                  </a:ext>
                </a:extLst>
              </a:tr>
              <a:tr h="657956"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1186 (tp:1045, fp:141)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dirty="0"/>
                        <a:t>3237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1"/>
                      <a:r>
                        <a:rPr lang="en-US" dirty="0"/>
                        <a:t>Traffic light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3202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05072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Preformed experiments -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BEA4D021-EF48-445C-A64D-26DD9E74A3AB}"/>
              </a:ext>
            </a:extLst>
          </p:cNvPr>
          <p:cNvSpPr txBox="1"/>
          <p:nvPr/>
        </p:nvSpPr>
        <p:spPr>
          <a:xfrm>
            <a:off x="669048" y="794335"/>
            <a:ext cx="9040031" cy="22228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u="sng" dirty="0">
                <a:solidFill>
                  <a:schemeClr val="accent1"/>
                </a:solidFill>
              </a:rPr>
              <a:t>Stage 3.1 – Training results:</a:t>
            </a:r>
            <a:r>
              <a:rPr lang="en-US" dirty="0"/>
              <a:t> </a:t>
            </a:r>
            <a:r>
              <a:rPr lang="en-US" u="sng" dirty="0"/>
              <a:t>Traffic lights </a:t>
            </a:r>
            <a:r>
              <a:rPr lang="en-US" dirty="0"/>
              <a:t>–In the training stage we based on Cognata simulation data (that we have created). For labeling we used the ground truth data. We trained our network on simulation Traffic lights data. </a:t>
            </a:r>
          </a:p>
          <a:p>
            <a:pPr>
              <a:lnSpc>
                <a:spcPct val="200000"/>
              </a:lnSpc>
            </a:pPr>
            <a:r>
              <a:rPr lang="en-US" dirty="0"/>
              <a:t>In the following we can see the results difference before and after the training: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E3E4C45-1E0A-42E6-AB8A-492D5500B0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364" y="3224284"/>
            <a:ext cx="4968445" cy="3490358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CE298A4-C092-4335-90A3-B2840FECD8DF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658" y="3232823"/>
            <a:ext cx="4802356" cy="3519642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F03407F3-7F28-47D4-9B15-1167ED15FCDB}"/>
              </a:ext>
            </a:extLst>
          </p:cNvPr>
          <p:cNvSpPr txBox="1"/>
          <p:nvPr/>
        </p:nvSpPr>
        <p:spPr>
          <a:xfrm>
            <a:off x="1320358" y="4711765"/>
            <a:ext cx="3602515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After training – AP = 84.49%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F33819C2-BB0A-423A-92E6-A8C982A1A479}"/>
              </a:ext>
            </a:extLst>
          </p:cNvPr>
          <p:cNvSpPr txBox="1"/>
          <p:nvPr/>
        </p:nvSpPr>
        <p:spPr>
          <a:xfrm>
            <a:off x="7174082" y="4665599"/>
            <a:ext cx="384124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Before training – AP = 31.97%</a:t>
            </a:r>
            <a:endParaRPr lang="he-I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7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24" name="Picture 4" descr="Multiple interweaving highways with cars driving in different directions">
            <a:extLst>
              <a:ext uri="{FF2B5EF4-FFF2-40B4-BE49-F238E27FC236}">
                <a16:creationId xmlns:a16="http://schemas.microsoft.com/office/drawing/2014/main" id="{87123485-E382-4AC7-9B00-F1B6A9D738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6000"/>
          </a:blip>
          <a:srcRect l="19811" r="8767" b="1469"/>
          <a:stretch/>
        </p:blipFill>
        <p:spPr>
          <a:xfrm>
            <a:off x="5363111" y="1365353"/>
            <a:ext cx="6502518" cy="5741552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effectLst>
            <a:reflection blurRad="6350" stA="50000" endA="300" endPos="55000" dir="5400000" sy="-100000" algn="bl" rotWithShape="0"/>
            <a:softEdge rad="1270000"/>
          </a:effectLst>
        </p:spPr>
      </p:pic>
      <p:sp>
        <p:nvSpPr>
          <p:cNvPr id="2" name="תיבת טקסט 1">
            <a:extLst>
              <a:ext uri="{FF2B5EF4-FFF2-40B4-BE49-F238E27FC236}">
                <a16:creationId xmlns:a16="http://schemas.microsoft.com/office/drawing/2014/main" id="{F4FC471C-70D3-4A3D-B679-1D9281A74EAE}"/>
              </a:ext>
            </a:extLst>
          </p:cNvPr>
          <p:cNvSpPr txBox="1"/>
          <p:nvPr/>
        </p:nvSpPr>
        <p:spPr>
          <a:xfrm>
            <a:off x="762338" y="267549"/>
            <a:ext cx="9419352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</a:rPr>
              <a:t>Results - </a:t>
            </a:r>
            <a:endParaRPr lang="he-IL" sz="3200" b="1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0" name="תיבת טקסט 19">
            <a:extLst>
              <a:ext uri="{FF2B5EF4-FFF2-40B4-BE49-F238E27FC236}">
                <a16:creationId xmlns:a16="http://schemas.microsoft.com/office/drawing/2014/main" id="{18B663CD-BFD0-4774-8288-A2371BB6C444}"/>
              </a:ext>
            </a:extLst>
          </p:cNvPr>
          <p:cNvSpPr txBox="1"/>
          <p:nvPr/>
        </p:nvSpPr>
        <p:spPr>
          <a:xfrm>
            <a:off x="585627" y="775883"/>
            <a:ext cx="11404315" cy="111485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u="sng" dirty="0">
                <a:solidFill>
                  <a:schemeClr val="accent1"/>
                </a:solidFill>
              </a:rPr>
              <a:t>Traffic lights detection on our trained system –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US" dirty="0"/>
              <a:t>these are the Traffic lights detection results after training on a simulation video.  </a:t>
            </a:r>
          </a:p>
        </p:txBody>
      </p:sp>
      <p:pic>
        <p:nvPicPr>
          <p:cNvPr id="3" name="simulated traffic lights detection on simulation training">
            <a:hlinkClick r:id="" action="ppaction://media"/>
            <a:extLst>
              <a:ext uri="{FF2B5EF4-FFF2-40B4-BE49-F238E27FC236}">
                <a16:creationId xmlns:a16="http://schemas.microsoft.com/office/drawing/2014/main" id="{7B047C41-3F05-41C8-8A5C-629C2B57574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05" end="4347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12505" y="2216366"/>
            <a:ext cx="7672903" cy="43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345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פיאה">
  <a:themeElements>
    <a:clrScheme name="היבט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פיאה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פיאה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2676</TotalTime>
  <Words>761</Words>
  <Application>Microsoft Office PowerPoint</Application>
  <PresentationFormat>מסך רחב</PresentationFormat>
  <Paragraphs>94</Paragraphs>
  <Slides>11</Slides>
  <Notes>11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 (כותרות)</vt:lpstr>
      <vt:lpstr>Trebuchet MS</vt:lpstr>
      <vt:lpstr>Wingdings</vt:lpstr>
      <vt:lpstr>Wingdings 3</vt:lpstr>
      <vt:lpstr>פיאה</vt:lpstr>
      <vt:lpstr>Detecting Region of Interest (ROI) in video stream for autonomous vehicles remote driving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Region of Interest (ROI) in video stream for autonomous vehicles remote driving</dc:title>
  <dc:creator>omri solomon</dc:creator>
  <cp:lastModifiedBy>omri solomon</cp:lastModifiedBy>
  <cp:revision>123</cp:revision>
  <dcterms:created xsi:type="dcterms:W3CDTF">2021-02-27T17:02:48Z</dcterms:created>
  <dcterms:modified xsi:type="dcterms:W3CDTF">2021-06-05T10:17:25Z</dcterms:modified>
</cp:coreProperties>
</file>

<file path=docProps/thumbnail.jpeg>
</file>